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DADE3-AF17-4CA9-ADB1-69F67147243E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3528D6-2E37-4CE5-969D-5386C9AC7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281CBC5-3C55-4370-8308-04332DA87245}" type="datetime1">
              <a:rPr lang="en-US" smtClean="0"/>
              <a:pPr/>
              <a:t>12/19/2016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F1FF19A-4768-4065-9B00-B4290BD9D0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BD4F5B-6496-464B-9362-75C486686A41}" type="datetime1">
              <a:rPr lang="en-US" smtClean="0"/>
              <a:pPr/>
              <a:t>12/19/2016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1FF19A-4768-4065-9B00-B4290BD9D0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871907-BD3A-47C7-B7A0-96EBE5B94C03}" type="datetime1">
              <a:rPr lang="en-US" smtClean="0"/>
              <a:pPr/>
              <a:t>12/19/2016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1FF19A-4768-4065-9B00-B4290BD9D0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33FF98-C92D-4253-8F87-226A736666D3}" type="datetime1">
              <a:rPr lang="en-US" smtClean="0"/>
              <a:pPr/>
              <a:t>12/19/2016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1FF19A-4768-4065-9B00-B4290BD9D05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53CDE3-94BA-4E46-8581-290D7D70238F}" type="datetime1">
              <a:rPr lang="en-US" smtClean="0"/>
              <a:pPr/>
              <a:t>12/19/2016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1FF19A-4768-4065-9B00-B4290BD9D05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44181D-4787-4C54-BB3A-CA4BD14BC215}" type="datetime1">
              <a:rPr lang="en-US" smtClean="0"/>
              <a:pPr/>
              <a:t>12/19/2016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1FF19A-4768-4065-9B00-B4290BD9D05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F9AA3-2216-4271-8306-39BACAEEA02C}" type="datetime1">
              <a:rPr lang="en-US" smtClean="0"/>
              <a:pPr/>
              <a:t>12/19/2016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1FF19A-4768-4065-9B00-B4290BD9D0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D1E888-A60D-4E64-AA5D-71A1ACA2068B}" type="datetime1">
              <a:rPr lang="en-US" smtClean="0"/>
              <a:pPr/>
              <a:t>12/19/2016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1FF19A-4768-4065-9B00-B4290BD9D05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7375D0-8E41-45F9-9722-966333D1F893}" type="datetime1">
              <a:rPr lang="en-US" smtClean="0"/>
              <a:pPr/>
              <a:t>12/19/2016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1FF19A-4768-4065-9B00-B4290BD9D0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C6DDCEC-41DF-432F-8FCA-7746015050B2}" type="datetime1">
              <a:rPr lang="en-US" smtClean="0"/>
              <a:pPr/>
              <a:t>12/19/2016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1FF19A-4768-4065-9B00-B4290BD9D0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BB0EB38-F9AE-4BA2-BB58-0453B4BC5E09}" type="datetime1">
              <a:rPr lang="en-US" smtClean="0"/>
              <a:pPr/>
              <a:t>12/19/2016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F1FF19A-4768-4065-9B00-B4290BD9D05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2AD7C09-12E6-42E9-9546-78609779C90C}" type="datetime1">
              <a:rPr lang="en-US" smtClean="0"/>
              <a:pPr/>
              <a:t>12/19/2016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F1FF19A-4768-4065-9B00-B4290BD9D0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534400" cy="3172968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rial Black" pitchFamily="34" charset="0"/>
              </a:rPr>
              <a:t>Medieval</a:t>
            </a:r>
            <a:r>
              <a:rPr lang="en-US" sz="4400" b="1" dirty="0" smtClean="0">
                <a:solidFill>
                  <a:schemeClr val="tx1"/>
                </a:solidFill>
                <a:latin typeface="Arial Black" pitchFamily="34" charset="0"/>
              </a:rPr>
              <a:t> Kashmir </a:t>
            </a:r>
            <a:br>
              <a:rPr lang="en-US" sz="4400" b="1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en-US" sz="4400" b="1" dirty="0" smtClean="0">
                <a:solidFill>
                  <a:schemeClr val="tx1"/>
                </a:solidFill>
                <a:latin typeface="Arial Black" pitchFamily="34" charset="0"/>
              </a:rPr>
              <a:t>(1339-1586):</a:t>
            </a:r>
            <a:br>
              <a:rPr lang="en-US" sz="4400" b="1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en-US" sz="4400" b="1" dirty="0" smtClean="0">
                <a:solidFill>
                  <a:schemeClr val="tx1"/>
                </a:solidFill>
                <a:latin typeface="Arial Black" pitchFamily="34" charset="0"/>
              </a:rPr>
              <a:t>A Synoptic View of Sources </a:t>
            </a:r>
            <a:r>
              <a:rPr lang="en-US" sz="2800" dirty="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en-US" sz="2800" dirty="0" smtClean="0">
                <a:solidFill>
                  <a:schemeClr val="tx1"/>
                </a:solidFill>
                <a:latin typeface="Arial Black" pitchFamily="34" charset="0"/>
              </a:rPr>
            </a:br>
            <a:endParaRPr lang="en-US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Prof. MANZOOR AHMAD BHAT</a:t>
            </a:r>
          </a:p>
          <a:p>
            <a:r>
              <a:rPr lang="en-US" sz="4000" b="1" dirty="0" smtClean="0">
                <a:solidFill>
                  <a:schemeClr val="tx1"/>
                </a:solidFill>
              </a:rPr>
              <a:t> M.Ed., N.E.T., Ph .D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0770C-F181-4CE2-A3C6-2DE69F96DB90}" type="datetime1">
              <a:rPr lang="en-US" smtClean="0"/>
              <a:pPr/>
              <a:t>12/19/2016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FF19A-4768-4065-9B00-B4290BD9D05F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715001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800" b="1" i="1" dirty="0" smtClean="0"/>
              <a:t>----T.K.   </a:t>
            </a:r>
            <a:r>
              <a:rPr lang="en-US" b="1" dirty="0" smtClean="0"/>
              <a:t>BY </a:t>
            </a:r>
            <a:r>
              <a:rPr lang="en-US" b="1" dirty="0" smtClean="0"/>
              <a:t>HASAN BIN ‘</a:t>
            </a:r>
            <a:r>
              <a:rPr lang="en-US" b="1" dirty="0" smtClean="0"/>
              <a:t>ALI  </a:t>
            </a:r>
            <a:r>
              <a:rPr lang="en-US" b="1" dirty="0" smtClean="0"/>
              <a:t>(UPTO 1616)</a:t>
            </a:r>
          </a:p>
          <a:p>
            <a:r>
              <a:rPr lang="en-US" sz="4800" b="1" dirty="0" smtClean="0"/>
              <a:t>----</a:t>
            </a:r>
            <a:r>
              <a:rPr lang="en-US" sz="4300" b="1" i="1" dirty="0" smtClean="0"/>
              <a:t>T.K.     </a:t>
            </a:r>
            <a:r>
              <a:rPr lang="en-US" b="1" dirty="0" smtClean="0"/>
              <a:t>BY HAIDAR </a:t>
            </a:r>
            <a:r>
              <a:rPr lang="en-US" b="1" dirty="0" smtClean="0"/>
              <a:t>MALIK ( </a:t>
            </a:r>
            <a:r>
              <a:rPr lang="en-US" b="1" dirty="0" err="1" smtClean="0"/>
              <a:t>upto</a:t>
            </a:r>
            <a:r>
              <a:rPr lang="en-US" b="1" dirty="0" smtClean="0"/>
              <a:t> 1621)</a:t>
            </a:r>
            <a:endParaRPr lang="en-US" b="1" dirty="0" smtClean="0"/>
          </a:p>
          <a:p>
            <a:endParaRPr lang="en-US" dirty="0" smtClean="0"/>
          </a:p>
          <a:p>
            <a:r>
              <a:rPr lang="en-US" sz="4000" b="1" dirty="0" smtClean="0"/>
              <a:t>( 2) GENERAL HISTORIES OF INDIA</a:t>
            </a:r>
          </a:p>
          <a:p>
            <a:r>
              <a:rPr lang="en-US" b="1" dirty="0" smtClean="0"/>
              <a:t>----</a:t>
            </a:r>
            <a:r>
              <a:rPr lang="en-US" sz="4300" b="1" i="1" dirty="0" smtClean="0"/>
              <a:t>MUNTAKHABUT TAWARIKH     </a:t>
            </a:r>
            <a:r>
              <a:rPr lang="en-US" b="1" dirty="0" smtClean="0"/>
              <a:t>BY M.A.Q. BADAYUNI.</a:t>
            </a:r>
          </a:p>
          <a:p>
            <a:r>
              <a:rPr lang="en-US" b="1" dirty="0" smtClean="0"/>
              <a:t>----</a:t>
            </a:r>
            <a:r>
              <a:rPr lang="en-US" sz="4300" b="1" i="1" dirty="0" smtClean="0"/>
              <a:t>HAFT IQLIM     </a:t>
            </a:r>
            <a:r>
              <a:rPr lang="en-US" b="1" dirty="0" smtClean="0"/>
              <a:t>BY AMIN AHMAD RAZI (GEOG. ENCY. COMPLETED IN 1594)</a:t>
            </a:r>
            <a:endParaRPr lang="en-US" b="1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DF313-C965-471C-8A73-9F1D911BEA36}" type="datetime1">
              <a:rPr lang="en-US" smtClean="0"/>
              <a:pPr/>
              <a:t>12/19/2016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F1FF19A-4768-4065-9B00-B4290BD9D05F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791201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b="1" dirty="0" smtClean="0"/>
              <a:t>---- </a:t>
            </a:r>
            <a:r>
              <a:rPr lang="en-US" sz="4800" b="1" i="1" dirty="0" smtClean="0"/>
              <a:t>TABAQAT-I  AKBAR-I     </a:t>
            </a:r>
            <a:r>
              <a:rPr lang="en-US" sz="2800" b="1" dirty="0" smtClean="0"/>
              <a:t>BY NIZAMU’D DIN (EARLIEST UPTO 1586)</a:t>
            </a:r>
          </a:p>
          <a:p>
            <a:r>
              <a:rPr lang="en-US" sz="4800" b="1" dirty="0" smtClean="0"/>
              <a:t>----</a:t>
            </a:r>
            <a:r>
              <a:rPr lang="en-US" sz="4800" b="1" i="1" dirty="0" smtClean="0"/>
              <a:t>MA’SIR-I RAHIM-I  </a:t>
            </a:r>
            <a:r>
              <a:rPr lang="en-US" sz="2800" b="1" dirty="0" smtClean="0"/>
              <a:t>BY ABDU’L BAQI  (1616)</a:t>
            </a:r>
            <a:r>
              <a:rPr lang="en-US" sz="4800" b="1" i="1" dirty="0" smtClean="0"/>
              <a:t> </a:t>
            </a:r>
          </a:p>
          <a:p>
            <a:r>
              <a:rPr lang="en-US" sz="4800" b="1" i="1" dirty="0" smtClean="0"/>
              <a:t>----TARIKH-I FIRISHTA </a:t>
            </a:r>
            <a:endParaRPr lang="en-US" sz="2800" b="1" dirty="0" smtClean="0"/>
          </a:p>
          <a:p>
            <a:r>
              <a:rPr lang="en-US" sz="2800" b="1" dirty="0" smtClean="0"/>
              <a:t>---- BY M.QASIM</a:t>
            </a:r>
          </a:p>
          <a:p>
            <a:r>
              <a:rPr lang="en-US" sz="2800" b="1" dirty="0" smtClean="0"/>
              <a:t>---- </a:t>
            </a:r>
            <a:r>
              <a:rPr lang="en-US" sz="4800" b="1" i="1" dirty="0" smtClean="0"/>
              <a:t>MAJALISU’L SALATIN     </a:t>
            </a:r>
            <a:r>
              <a:rPr lang="en-US" sz="2800" b="1" dirty="0" smtClean="0"/>
              <a:t>BY M.SHARIF </a:t>
            </a:r>
            <a:r>
              <a:rPr lang="en-US" sz="2800" b="1" dirty="0" smtClean="0"/>
              <a:t>AL-NAJAFI - (1629)</a:t>
            </a:r>
            <a:endParaRPr lang="en-US" sz="2800" b="1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D0A16-87E1-452F-9DD5-6471BD60262A}" type="datetime1">
              <a:rPr lang="en-US" smtClean="0"/>
              <a:pPr/>
              <a:t>12/19/2016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F1FF19A-4768-4065-9B00-B4290BD9D05F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en-US" sz="5200" b="1" dirty="0" smtClean="0"/>
              <a:t>---- </a:t>
            </a:r>
            <a:r>
              <a:rPr lang="en-US" sz="5200" b="1" i="1" dirty="0" smtClean="0"/>
              <a:t>AKBAR NAMA AND A’IN-I AKBAR-I    </a:t>
            </a:r>
            <a:r>
              <a:rPr lang="en-US" sz="4800" b="1" dirty="0" smtClean="0"/>
              <a:t>BY ABU’L FADAL</a:t>
            </a:r>
            <a:endParaRPr lang="en-US" sz="5200" b="1" dirty="0" smtClean="0"/>
          </a:p>
          <a:p>
            <a:r>
              <a:rPr lang="en-US" sz="5200" b="1" dirty="0" smtClean="0"/>
              <a:t>---- </a:t>
            </a:r>
            <a:r>
              <a:rPr lang="en-US" sz="5200" b="1" i="1" dirty="0" smtClean="0"/>
              <a:t>TUZUK-I JAHANGIR-I</a:t>
            </a:r>
          </a:p>
          <a:p>
            <a:r>
              <a:rPr lang="en-US" sz="5200" b="1" dirty="0" smtClean="0"/>
              <a:t>---- </a:t>
            </a:r>
            <a:r>
              <a:rPr lang="en-US" sz="5200" b="1" i="1" dirty="0" smtClean="0"/>
              <a:t>MA’ASIRU’L UMARA   </a:t>
            </a:r>
            <a:r>
              <a:rPr lang="en-US" sz="4300" b="1" dirty="0" smtClean="0"/>
              <a:t>BY SHAMSAMU’D DAULA</a:t>
            </a:r>
            <a:endParaRPr lang="en-US" sz="5200" b="1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DAD7-DA24-4A19-B198-EDCAF4AC5857}" type="datetime1">
              <a:rPr lang="en-US" smtClean="0"/>
              <a:pPr/>
              <a:t>12/19/2016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F1FF19A-4768-4065-9B00-B4290BD9D05F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(3) MUGHAL HISTORIES OF INDIA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---- </a:t>
            </a:r>
            <a:r>
              <a:rPr lang="en-US" b="1" i="1" dirty="0" smtClean="0"/>
              <a:t>KITABU’L HIND</a:t>
            </a:r>
            <a:r>
              <a:rPr lang="en-US" dirty="0" smtClean="0"/>
              <a:t>  BY ABU REHAN AL-BIRUNI (WROTE ABOUT 125 YRS BEFORE KALHANA)</a:t>
            </a:r>
          </a:p>
          <a:p>
            <a:r>
              <a:rPr lang="en-US" dirty="0" smtClean="0"/>
              <a:t>---- </a:t>
            </a:r>
            <a:r>
              <a:rPr lang="en-US" b="1" i="1" dirty="0" smtClean="0"/>
              <a:t>TARIKH  HIND  WA  SINDH</a:t>
            </a:r>
            <a:r>
              <a:rPr lang="en-US" i="1" dirty="0" smtClean="0"/>
              <a:t>   </a:t>
            </a:r>
            <a:r>
              <a:rPr lang="en-US" dirty="0" smtClean="0"/>
              <a:t>BY RASHID-UD DIN </a:t>
            </a:r>
            <a:r>
              <a:rPr lang="en-US" dirty="0" smtClean="0"/>
              <a:t>FADLULLAH  (Chap.VI)</a:t>
            </a:r>
            <a:endParaRPr lang="en-US" dirty="0" smtClean="0"/>
          </a:p>
          <a:p>
            <a:r>
              <a:rPr lang="en-US" dirty="0" smtClean="0"/>
              <a:t>---- </a:t>
            </a:r>
            <a:r>
              <a:rPr lang="en-US" b="1" i="1" dirty="0" smtClean="0"/>
              <a:t>MALFUZAT-I TIMUR-I</a:t>
            </a:r>
          </a:p>
          <a:p>
            <a:r>
              <a:rPr lang="en-US" dirty="0" smtClean="0"/>
              <a:t>---- </a:t>
            </a:r>
            <a:r>
              <a:rPr lang="en-US" b="1" i="1" dirty="0" smtClean="0"/>
              <a:t>ZAFARNAMA    </a:t>
            </a:r>
            <a:r>
              <a:rPr lang="en-US" dirty="0" smtClean="0"/>
              <a:t>BY SHARAFU’D-DIN ‘ALI </a:t>
            </a:r>
            <a:r>
              <a:rPr lang="en-US" dirty="0" smtClean="0"/>
              <a:t>YAZDI  - (  </a:t>
            </a:r>
            <a:r>
              <a:rPr lang="en-US" dirty="0" err="1" smtClean="0"/>
              <a:t>Sikandar</a:t>
            </a:r>
            <a:r>
              <a:rPr lang="en-US" dirty="0" smtClean="0"/>
              <a:t> and </a:t>
            </a:r>
            <a:r>
              <a:rPr lang="en-US" dirty="0" err="1" smtClean="0"/>
              <a:t>Timur</a:t>
            </a:r>
            <a:r>
              <a:rPr lang="en-US" dirty="0" smtClean="0"/>
              <a:t> relations)</a:t>
            </a:r>
            <a:endParaRPr lang="en-US" dirty="0" smtClean="0"/>
          </a:p>
          <a:p>
            <a:r>
              <a:rPr lang="en-US" b="1" dirty="0" smtClean="0"/>
              <a:t>---- </a:t>
            </a:r>
            <a:r>
              <a:rPr lang="en-US" b="1" i="1" dirty="0" smtClean="0"/>
              <a:t>TARIKH-I RASHID-I   </a:t>
            </a:r>
            <a:r>
              <a:rPr lang="en-US" dirty="0" smtClean="0"/>
              <a:t>BY M. HAIDAR </a:t>
            </a:r>
            <a:r>
              <a:rPr lang="en-US" dirty="0" smtClean="0"/>
              <a:t>DUGHLAT   -  (1541-51) 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DEAF-26C7-4A4E-B349-FDF0AB4C07AB}" type="datetime1">
              <a:rPr lang="en-US" smtClean="0"/>
              <a:pPr/>
              <a:t>12/19/2016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F1FF19A-4768-4065-9B00-B4290BD9D05F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(4) CENTRAL ASIAN HISTORIES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4267201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dirty="0" smtClean="0"/>
              <a:t>---- </a:t>
            </a:r>
            <a:r>
              <a:rPr lang="en-US" sz="3200" b="1" dirty="0" smtClean="0"/>
              <a:t>VERSES OF TWO PERSIAN POETS</a:t>
            </a:r>
            <a:r>
              <a:rPr lang="en-US" sz="3200" dirty="0" smtClean="0"/>
              <a:t>;  ZIAUD DIN AL-HARAWI &amp; SHARAF AL-ZAMAN  ( both quoted by AUFI in his </a:t>
            </a:r>
            <a:r>
              <a:rPr lang="en-US" sz="3200" b="1" dirty="0" smtClean="0"/>
              <a:t>LUBAB AL –ALBAB</a:t>
            </a:r>
            <a:r>
              <a:rPr lang="en-US" sz="3200" dirty="0" smtClean="0"/>
              <a:t>) </a:t>
            </a:r>
          </a:p>
          <a:p>
            <a:r>
              <a:rPr lang="en-US" sz="3200" dirty="0" smtClean="0"/>
              <a:t>---- </a:t>
            </a:r>
            <a:r>
              <a:rPr lang="en-US" sz="3200" b="1" i="1" dirty="0" smtClean="0"/>
              <a:t>TARIKH-I MUBARAK SHAH-I    </a:t>
            </a:r>
            <a:r>
              <a:rPr lang="en-US" sz="3200" dirty="0" smtClean="0"/>
              <a:t>BY YAHYA BIN AHMAD SIRHINDI</a:t>
            </a:r>
          </a:p>
          <a:p>
            <a:r>
              <a:rPr lang="en-US" sz="3200" dirty="0" smtClean="0"/>
              <a:t>---- </a:t>
            </a:r>
            <a:r>
              <a:rPr lang="en-US" sz="3200" b="1" i="1" dirty="0" smtClean="0"/>
              <a:t>BASATIN AL-UNS   </a:t>
            </a:r>
            <a:r>
              <a:rPr lang="en-US" sz="3200" dirty="0" smtClean="0"/>
              <a:t>BY IKHTASAN</a:t>
            </a:r>
            <a:endParaRPr lang="en-US" sz="32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67057-2156-4A87-A1BD-7F9E1E2D30A8}" type="datetime1">
              <a:rPr lang="en-US" smtClean="0"/>
              <a:pPr/>
              <a:t>12/19/2016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F1FF19A-4768-4065-9B00-B4290BD9D05F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b="1" dirty="0" smtClean="0">
                <a:solidFill>
                  <a:schemeClr val="tx1"/>
                </a:solidFill>
              </a:rPr>
              <a:t>5) HISTORIES OF DELHI SULTANATE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b="1" dirty="0" smtClean="0"/>
              <a:t>1. </a:t>
            </a:r>
            <a:r>
              <a:rPr lang="en-US" sz="3200" b="1" i="1" dirty="0" smtClean="0"/>
              <a:t>T.K</a:t>
            </a:r>
            <a:r>
              <a:rPr lang="en-US" sz="3200" dirty="0" smtClean="0"/>
              <a:t>.- </a:t>
            </a:r>
            <a:r>
              <a:rPr lang="en-US" sz="3200" dirty="0" smtClean="0"/>
              <a:t>BY NARAYAN KAUL AAJIZ ( 1710)</a:t>
            </a:r>
          </a:p>
          <a:p>
            <a:r>
              <a:rPr lang="en-US" sz="3200" b="1" dirty="0" smtClean="0"/>
              <a:t>2</a:t>
            </a:r>
            <a:r>
              <a:rPr lang="en-US" sz="3200" dirty="0" smtClean="0"/>
              <a:t>. </a:t>
            </a:r>
            <a:r>
              <a:rPr lang="en-US" sz="3200" b="1" i="1" dirty="0" smtClean="0"/>
              <a:t>NAWADIRUL AKHBAR   </a:t>
            </a:r>
            <a:r>
              <a:rPr lang="en-US" sz="3200" b="1" i="1" dirty="0" smtClean="0"/>
              <a:t>-  </a:t>
            </a:r>
            <a:r>
              <a:rPr lang="en-US" sz="3200" dirty="0" smtClean="0"/>
              <a:t>BY ABA RAFI UD DIN AHMAD (1723) </a:t>
            </a:r>
          </a:p>
          <a:p>
            <a:r>
              <a:rPr lang="en-US" sz="3200" b="1" dirty="0" smtClean="0"/>
              <a:t>3.</a:t>
            </a:r>
            <a:r>
              <a:rPr lang="en-US" sz="3200" dirty="0" smtClean="0"/>
              <a:t> </a:t>
            </a:r>
            <a:r>
              <a:rPr lang="en-US" sz="3200" b="1" i="1" dirty="0" smtClean="0"/>
              <a:t>GAWHAR-I AALAM   </a:t>
            </a:r>
            <a:r>
              <a:rPr lang="en-US" sz="3200" b="1" i="1" dirty="0" smtClean="0"/>
              <a:t>-  </a:t>
            </a:r>
            <a:r>
              <a:rPr lang="en-US" sz="3200" dirty="0" smtClean="0"/>
              <a:t>BY BADI-UD DIN ABUL QASIM (1786)</a:t>
            </a:r>
          </a:p>
          <a:p>
            <a:r>
              <a:rPr lang="en-US" sz="3200" b="1" dirty="0" smtClean="0"/>
              <a:t>4. </a:t>
            </a:r>
            <a:r>
              <a:rPr lang="en-US" sz="3200" b="1" i="1" dirty="0" smtClean="0"/>
              <a:t>HASHMAT-I KASHMIR   </a:t>
            </a:r>
            <a:r>
              <a:rPr lang="en-US" sz="3200" b="1" i="1" dirty="0" smtClean="0"/>
              <a:t>-  </a:t>
            </a:r>
            <a:r>
              <a:rPr lang="en-US" sz="3200" dirty="0" smtClean="0"/>
              <a:t>BY AB. QADIR KHAN( 1859)</a:t>
            </a:r>
            <a:endParaRPr lang="en-US" sz="32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5262-37FC-4DEB-98EA-E3F6922B533D}" type="datetime1">
              <a:rPr lang="en-US" smtClean="0"/>
              <a:pPr/>
              <a:t>12/19/2016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FF19A-4768-4065-9B00-B4290BD9D05F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(B) LATER PERSIAN WORKS</a:t>
            </a:r>
            <a:endParaRPr lang="en-US" sz="5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dirty="0" smtClean="0"/>
              <a:t>----</a:t>
            </a:r>
            <a:r>
              <a:rPr lang="en-US" sz="4400" b="1" dirty="0" err="1" smtClean="0"/>
              <a:t>Khulasatu’l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Manaqib</a:t>
            </a:r>
            <a:r>
              <a:rPr lang="en-US" sz="4400" b="1" dirty="0" smtClean="0"/>
              <a:t>   </a:t>
            </a:r>
            <a:r>
              <a:rPr lang="en-US" dirty="0" smtClean="0"/>
              <a:t>by N.D.J. </a:t>
            </a:r>
            <a:r>
              <a:rPr lang="en-US" dirty="0" err="1" smtClean="0"/>
              <a:t>Badakhshi</a:t>
            </a:r>
            <a:endParaRPr lang="en-US" dirty="0" smtClean="0"/>
          </a:p>
          <a:p>
            <a:r>
              <a:rPr lang="en-US" dirty="0" smtClean="0"/>
              <a:t>----</a:t>
            </a:r>
            <a:r>
              <a:rPr lang="en-US" sz="4000" b="1" dirty="0" err="1" smtClean="0"/>
              <a:t>Munqabatu’l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Jawahir</a:t>
            </a:r>
            <a:r>
              <a:rPr lang="en-US" sz="4000" b="1" dirty="0" smtClean="0"/>
              <a:t>  </a:t>
            </a:r>
            <a:r>
              <a:rPr lang="en-US" dirty="0" smtClean="0"/>
              <a:t>by ----do----</a:t>
            </a:r>
          </a:p>
          <a:p>
            <a:r>
              <a:rPr lang="en-US" dirty="0" smtClean="0"/>
              <a:t>----</a:t>
            </a:r>
            <a:r>
              <a:rPr lang="en-US" sz="4000" b="1" dirty="0" err="1" smtClean="0"/>
              <a:t>R.Maktubat</a:t>
            </a:r>
            <a:r>
              <a:rPr lang="en-US" sz="4000" dirty="0" smtClean="0"/>
              <a:t>  </a:t>
            </a:r>
            <a:r>
              <a:rPr lang="en-US" dirty="0" smtClean="0"/>
              <a:t>by </a:t>
            </a:r>
            <a:r>
              <a:rPr lang="en-US" dirty="0" err="1" smtClean="0"/>
              <a:t>S.A.Hamadani</a:t>
            </a:r>
            <a:endParaRPr lang="en-US" dirty="0" smtClean="0"/>
          </a:p>
          <a:p>
            <a:r>
              <a:rPr lang="en-US" dirty="0" smtClean="0"/>
              <a:t>----</a:t>
            </a:r>
            <a:r>
              <a:rPr lang="en-US" sz="4000" b="1" dirty="0" err="1" smtClean="0"/>
              <a:t>Tuhfat</a:t>
            </a:r>
            <a:r>
              <a:rPr lang="en-US" sz="4000" b="1" dirty="0" smtClean="0"/>
              <a:t> al-</a:t>
            </a:r>
            <a:r>
              <a:rPr lang="en-US" sz="4000" b="1" dirty="0" err="1" smtClean="0"/>
              <a:t>Ahbab</a:t>
            </a:r>
            <a:r>
              <a:rPr lang="en-US" sz="4000" b="1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Anony</a:t>
            </a:r>
            <a:r>
              <a:rPr lang="en-US" dirty="0" smtClean="0"/>
              <a:t>)---Iraqi</a:t>
            </a:r>
          </a:p>
          <a:p>
            <a:r>
              <a:rPr lang="en-US" dirty="0" smtClean="0"/>
              <a:t>----</a:t>
            </a:r>
            <a:r>
              <a:rPr lang="en-US" sz="4000" b="1" dirty="0" err="1" smtClean="0"/>
              <a:t>Majalisu’l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Mu’minin</a:t>
            </a:r>
            <a:r>
              <a:rPr lang="en-US" sz="4000" b="1" dirty="0" smtClean="0"/>
              <a:t>  </a:t>
            </a:r>
            <a:r>
              <a:rPr lang="en-US" dirty="0" smtClean="0"/>
              <a:t>by </a:t>
            </a:r>
            <a:r>
              <a:rPr lang="en-US" dirty="0" err="1" smtClean="0"/>
              <a:t>Qadi</a:t>
            </a:r>
            <a:r>
              <a:rPr lang="en-US" dirty="0" smtClean="0"/>
              <a:t> </a:t>
            </a:r>
            <a:r>
              <a:rPr lang="en-US" dirty="0" err="1" smtClean="0"/>
              <a:t>Nurullah</a:t>
            </a:r>
            <a:r>
              <a:rPr lang="en-US" dirty="0" smtClean="0"/>
              <a:t> - (1610)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42765-290A-49A1-9A2D-BE6C0DE460E9}" type="datetime1">
              <a:rPr lang="en-US" smtClean="0"/>
              <a:pPr/>
              <a:t>12/19/2016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FF19A-4768-4065-9B00-B4290BD9D05F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4. BIOGRAPHIES OF THE SAINTS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867401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200" dirty="0" smtClean="0"/>
              <a:t>----</a:t>
            </a:r>
            <a:r>
              <a:rPr lang="en-US" sz="4800" b="1" i="1" dirty="0" err="1" smtClean="0"/>
              <a:t>Wirdu’l</a:t>
            </a:r>
            <a:r>
              <a:rPr lang="en-US" sz="4800" b="1" i="1" dirty="0" smtClean="0"/>
              <a:t> </a:t>
            </a:r>
            <a:r>
              <a:rPr lang="en-US" sz="4800" b="1" i="1" dirty="0" err="1" smtClean="0"/>
              <a:t>Muridin</a:t>
            </a:r>
            <a:r>
              <a:rPr lang="en-US" sz="4800" b="1" i="1" dirty="0" smtClean="0"/>
              <a:t> </a:t>
            </a:r>
            <a:r>
              <a:rPr lang="en-US" sz="3200" dirty="0" smtClean="0"/>
              <a:t>by </a:t>
            </a:r>
            <a:r>
              <a:rPr lang="en-US" sz="3200" dirty="0" err="1" smtClean="0"/>
              <a:t>B.D.Khaki</a:t>
            </a:r>
            <a:endParaRPr lang="en-US" sz="3200" dirty="0" smtClean="0"/>
          </a:p>
          <a:p>
            <a:r>
              <a:rPr lang="en-US" sz="3200" dirty="0" smtClean="0"/>
              <a:t>----</a:t>
            </a:r>
            <a:r>
              <a:rPr lang="en-US" sz="4800" b="1" i="1" dirty="0" err="1" smtClean="0"/>
              <a:t>Dusturus</a:t>
            </a:r>
            <a:r>
              <a:rPr lang="en-US" sz="4800" b="1" i="1" dirty="0" smtClean="0"/>
              <a:t> </a:t>
            </a:r>
            <a:r>
              <a:rPr lang="en-US" sz="4800" b="1" i="1" dirty="0" err="1" smtClean="0"/>
              <a:t>Salikin</a:t>
            </a:r>
            <a:r>
              <a:rPr lang="en-US" sz="4800" b="1" i="1" dirty="0" smtClean="0"/>
              <a:t>-</a:t>
            </a:r>
            <a:r>
              <a:rPr lang="en-US" sz="3200" dirty="0" smtClean="0"/>
              <a:t>---do-</a:t>
            </a:r>
            <a:r>
              <a:rPr lang="en-US" sz="3200" dirty="0" smtClean="0"/>
              <a:t>--</a:t>
            </a:r>
          </a:p>
          <a:p>
            <a:r>
              <a:rPr lang="en-US" sz="3200" dirty="0" smtClean="0"/>
              <a:t>( </a:t>
            </a:r>
            <a:r>
              <a:rPr lang="en-US" sz="3200" dirty="0" err="1" smtClean="0"/>
              <a:t>Dhikrul</a:t>
            </a:r>
            <a:r>
              <a:rPr lang="en-US" sz="3200" dirty="0" smtClean="0"/>
              <a:t> </a:t>
            </a:r>
            <a:r>
              <a:rPr lang="en-US" sz="3200" dirty="0" err="1" smtClean="0"/>
              <a:t>Wasilin</a:t>
            </a:r>
            <a:r>
              <a:rPr lang="en-US" sz="3200" dirty="0" smtClean="0"/>
              <a:t> </a:t>
            </a:r>
            <a:r>
              <a:rPr lang="en-US" sz="3200" dirty="0" err="1" smtClean="0"/>
              <a:t>Kash</a:t>
            </a:r>
            <a:r>
              <a:rPr lang="en-US" sz="3200" dirty="0" smtClean="0"/>
              <a:t>. Tr.)</a:t>
            </a:r>
            <a:endParaRPr lang="en-US" sz="3200" dirty="0" smtClean="0"/>
          </a:p>
          <a:p>
            <a:r>
              <a:rPr lang="en-US" sz="3200" dirty="0" smtClean="0"/>
              <a:t>----</a:t>
            </a:r>
            <a:r>
              <a:rPr lang="en-US" sz="4800" b="1" i="1" dirty="0" smtClean="0"/>
              <a:t>R.N</a:t>
            </a:r>
            <a:r>
              <a:rPr lang="en-US" sz="4800" i="1" dirty="0" smtClean="0"/>
              <a:t>.</a:t>
            </a:r>
            <a:r>
              <a:rPr lang="en-US" sz="4800" dirty="0" smtClean="0"/>
              <a:t> </a:t>
            </a:r>
            <a:r>
              <a:rPr lang="en-US" sz="3200" dirty="0" smtClean="0"/>
              <a:t>by </a:t>
            </a:r>
            <a:r>
              <a:rPr lang="en-US" sz="3200" dirty="0" err="1" smtClean="0"/>
              <a:t>B.D.Khaki</a:t>
            </a:r>
            <a:endParaRPr lang="en-US" sz="3200" dirty="0" smtClean="0"/>
          </a:p>
          <a:p>
            <a:r>
              <a:rPr lang="en-US" sz="3200" dirty="0" smtClean="0"/>
              <a:t>----</a:t>
            </a:r>
            <a:r>
              <a:rPr lang="en-US" sz="4800" b="1" i="1" dirty="0" smtClean="0"/>
              <a:t>R.N</a:t>
            </a:r>
            <a:r>
              <a:rPr lang="en-US" sz="3200" i="1" dirty="0" smtClean="0"/>
              <a:t>. </a:t>
            </a:r>
            <a:r>
              <a:rPr lang="en-US" sz="3200" dirty="0" smtClean="0"/>
              <a:t>by Baba </a:t>
            </a:r>
            <a:r>
              <a:rPr lang="en-US" sz="3200" dirty="0" err="1" smtClean="0"/>
              <a:t>Nasib</a:t>
            </a:r>
            <a:endParaRPr lang="en-US" sz="3200" dirty="0" smtClean="0"/>
          </a:p>
          <a:p>
            <a:r>
              <a:rPr lang="en-US" sz="3200" dirty="0" smtClean="0"/>
              <a:t>----</a:t>
            </a:r>
            <a:r>
              <a:rPr lang="en-US" sz="4800" b="1" i="1" dirty="0" err="1" smtClean="0"/>
              <a:t>Asraru’l</a:t>
            </a:r>
            <a:r>
              <a:rPr lang="en-US" sz="4800" b="1" i="1" dirty="0" smtClean="0"/>
              <a:t> </a:t>
            </a:r>
            <a:r>
              <a:rPr lang="en-US" sz="4800" b="1" i="1" dirty="0" err="1" smtClean="0"/>
              <a:t>Abrar</a:t>
            </a:r>
            <a:r>
              <a:rPr lang="en-US" sz="4800" b="1" i="1" dirty="0" smtClean="0"/>
              <a:t> </a:t>
            </a:r>
            <a:r>
              <a:rPr lang="en-US" sz="3200" dirty="0" smtClean="0"/>
              <a:t>by </a:t>
            </a:r>
            <a:r>
              <a:rPr lang="en-US" sz="3200" dirty="0" err="1" smtClean="0"/>
              <a:t>Dawud</a:t>
            </a:r>
            <a:r>
              <a:rPr lang="en-US" sz="3200" dirty="0" smtClean="0"/>
              <a:t> </a:t>
            </a:r>
            <a:r>
              <a:rPr lang="en-US" sz="3200" dirty="0" err="1" smtClean="0"/>
              <a:t>Mishkati</a:t>
            </a:r>
            <a:endParaRPr lang="en-US" sz="32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49354-A6BC-4B59-BBA5-BD7CCB2C86B0}" type="datetime1">
              <a:rPr lang="en-US" smtClean="0"/>
              <a:pPr/>
              <a:t>12/19/2016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FF19A-4768-4065-9B00-B4290BD9D05F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867401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dirty="0" smtClean="0"/>
              <a:t>----</a:t>
            </a:r>
            <a:r>
              <a:rPr lang="en-US" sz="4400" b="1" i="1" dirty="0" err="1" smtClean="0"/>
              <a:t>Khwariku’s</a:t>
            </a:r>
            <a:r>
              <a:rPr lang="en-US" sz="4400" b="1" i="1" dirty="0" smtClean="0"/>
              <a:t> </a:t>
            </a:r>
            <a:r>
              <a:rPr lang="en-US" sz="4400" b="1" i="1" dirty="0" err="1" smtClean="0"/>
              <a:t>Salikin</a:t>
            </a:r>
            <a:r>
              <a:rPr lang="en-US" sz="4400" b="1" i="1" dirty="0" smtClean="0"/>
              <a:t> </a:t>
            </a:r>
            <a:r>
              <a:rPr lang="en-US" sz="2800" dirty="0" smtClean="0"/>
              <a:t>by </a:t>
            </a:r>
            <a:r>
              <a:rPr lang="en-US" sz="2800" dirty="0" err="1" smtClean="0"/>
              <a:t>Mulla</a:t>
            </a:r>
            <a:r>
              <a:rPr lang="en-US" sz="2800" dirty="0" smtClean="0"/>
              <a:t> A. bin </a:t>
            </a:r>
            <a:r>
              <a:rPr lang="en-US" sz="2800" dirty="0" err="1" smtClean="0"/>
              <a:t>Sabur</a:t>
            </a:r>
            <a:r>
              <a:rPr lang="en-US" sz="2800" dirty="0" smtClean="0"/>
              <a:t> </a:t>
            </a:r>
            <a:r>
              <a:rPr lang="en-US" sz="2800" dirty="0" smtClean="0"/>
              <a:t> ( also known as </a:t>
            </a:r>
            <a:r>
              <a:rPr lang="en-US" sz="2800" dirty="0" err="1" smtClean="0"/>
              <a:t>Tarikh</a:t>
            </a:r>
            <a:r>
              <a:rPr lang="en-US" sz="2800" dirty="0" smtClean="0"/>
              <a:t>-I </a:t>
            </a:r>
            <a:r>
              <a:rPr lang="en-US" sz="2800" dirty="0" err="1" smtClean="0"/>
              <a:t>Haadi</a:t>
            </a:r>
            <a:r>
              <a:rPr lang="en-US" sz="2800" dirty="0" smtClean="0"/>
              <a:t>)</a:t>
            </a:r>
            <a:endParaRPr lang="en-US" sz="2800" dirty="0" smtClean="0"/>
          </a:p>
          <a:p>
            <a:r>
              <a:rPr lang="en-US" sz="2800" dirty="0" smtClean="0"/>
              <a:t>----</a:t>
            </a:r>
            <a:r>
              <a:rPr lang="en-US" sz="4400" b="1" i="1" dirty="0" err="1" smtClean="0"/>
              <a:t>R.Masturat</a:t>
            </a:r>
            <a:r>
              <a:rPr lang="en-US" sz="2800" dirty="0" smtClean="0"/>
              <a:t> by </a:t>
            </a:r>
            <a:r>
              <a:rPr lang="en-US" sz="2800" dirty="0" err="1" smtClean="0"/>
              <a:t>Haidar</a:t>
            </a:r>
            <a:endParaRPr lang="en-US" sz="2800" dirty="0" smtClean="0"/>
          </a:p>
          <a:p>
            <a:r>
              <a:rPr lang="en-US" sz="2800" dirty="0" smtClean="0"/>
              <a:t>----</a:t>
            </a:r>
            <a:r>
              <a:rPr lang="en-US" sz="4400" b="1" i="1" dirty="0" err="1" smtClean="0"/>
              <a:t>Waqi’at</a:t>
            </a:r>
            <a:r>
              <a:rPr lang="en-US" sz="4400" b="1" i="1" dirty="0" smtClean="0"/>
              <a:t>-I Kashmir </a:t>
            </a:r>
            <a:r>
              <a:rPr lang="en-US" sz="2800" dirty="0" smtClean="0"/>
              <a:t>by </a:t>
            </a:r>
            <a:r>
              <a:rPr lang="en-US" sz="2800" dirty="0" err="1" smtClean="0"/>
              <a:t>M.A.Didamari</a:t>
            </a:r>
            <a:endParaRPr lang="en-US" sz="2800" dirty="0" smtClean="0"/>
          </a:p>
          <a:p>
            <a:r>
              <a:rPr lang="en-US" sz="2800" dirty="0" smtClean="0"/>
              <a:t>----</a:t>
            </a:r>
            <a:r>
              <a:rPr lang="en-US" sz="4400" b="1" i="1" dirty="0" err="1" smtClean="0"/>
              <a:t>Futuhat</a:t>
            </a:r>
            <a:r>
              <a:rPr lang="en-US" sz="4400" b="1" i="1" dirty="0" smtClean="0"/>
              <a:t>-I </a:t>
            </a:r>
            <a:r>
              <a:rPr lang="en-US" sz="4400" b="1" i="1" dirty="0" err="1" smtClean="0"/>
              <a:t>kubrawiyyah</a:t>
            </a:r>
            <a:r>
              <a:rPr lang="en-US" sz="4400" b="1" i="1" dirty="0" smtClean="0"/>
              <a:t>  </a:t>
            </a:r>
            <a:r>
              <a:rPr lang="en-US" sz="2800" dirty="0" smtClean="0"/>
              <a:t>by </a:t>
            </a:r>
            <a:r>
              <a:rPr lang="en-US" sz="2800" dirty="0" err="1" smtClean="0"/>
              <a:t>A.Wahab</a:t>
            </a:r>
            <a:r>
              <a:rPr lang="en-US" sz="2800" dirty="0" smtClean="0"/>
              <a:t> </a:t>
            </a:r>
            <a:r>
              <a:rPr lang="en-US" sz="2800" dirty="0" err="1" smtClean="0"/>
              <a:t>Nuri</a:t>
            </a:r>
            <a:endParaRPr lang="en-US" sz="2800" dirty="0" smtClean="0"/>
          </a:p>
          <a:p>
            <a:r>
              <a:rPr lang="en-US" sz="2800" dirty="0" smtClean="0"/>
              <a:t>----</a:t>
            </a:r>
            <a:r>
              <a:rPr lang="en-US" sz="4400" b="1" i="1" dirty="0" err="1" smtClean="0"/>
              <a:t>Futuhat</a:t>
            </a:r>
            <a:r>
              <a:rPr lang="en-US" sz="4400" b="1" i="1" dirty="0" smtClean="0"/>
              <a:t>-I </a:t>
            </a:r>
            <a:r>
              <a:rPr lang="en-US" sz="4400" b="1" i="1" dirty="0" err="1" smtClean="0"/>
              <a:t>Qadriyyah</a:t>
            </a:r>
            <a:r>
              <a:rPr lang="en-US" sz="4400" b="1" i="1" dirty="0" smtClean="0"/>
              <a:t>  </a:t>
            </a:r>
            <a:r>
              <a:rPr lang="en-US" sz="2800" dirty="0" smtClean="0"/>
              <a:t>by </a:t>
            </a:r>
            <a:r>
              <a:rPr lang="en-US" sz="2800" dirty="0" err="1" smtClean="0"/>
              <a:t>M.Husain</a:t>
            </a:r>
            <a:r>
              <a:rPr lang="en-US" sz="2800" dirty="0" smtClean="0"/>
              <a:t> </a:t>
            </a:r>
            <a:r>
              <a:rPr lang="en-US" sz="2800" dirty="0" err="1" smtClean="0"/>
              <a:t>Qadri</a:t>
            </a:r>
            <a:endParaRPr lang="en-US" sz="2800" dirty="0" smtClean="0"/>
          </a:p>
          <a:p>
            <a:endParaRPr lang="en-US" sz="28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700C2-5A6F-4EBD-8159-C45B0536B2DD}" type="datetime1">
              <a:rPr lang="en-US" smtClean="0"/>
              <a:pPr/>
              <a:t>12/19/2016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FF19A-4768-4065-9B00-B4290BD9D05F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410201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en-US" sz="3600" dirty="0" smtClean="0"/>
          </a:p>
          <a:p>
            <a:r>
              <a:rPr lang="en-US" sz="3600" dirty="0" smtClean="0"/>
              <a:t>----</a:t>
            </a:r>
            <a:r>
              <a:rPr lang="en-US" sz="5400" b="1" i="1" dirty="0" smtClean="0"/>
              <a:t>R.N </a:t>
            </a:r>
            <a:r>
              <a:rPr lang="en-US" sz="5400" b="1" i="1" dirty="0" smtClean="0"/>
              <a:t> </a:t>
            </a:r>
            <a:r>
              <a:rPr lang="en-US" sz="3600" dirty="0" smtClean="0"/>
              <a:t>by </a:t>
            </a:r>
            <a:r>
              <a:rPr lang="en-US" sz="3600" dirty="0" err="1" smtClean="0"/>
              <a:t>Bahau’d</a:t>
            </a:r>
            <a:r>
              <a:rPr lang="en-US" sz="3600" dirty="0" smtClean="0"/>
              <a:t>-Din </a:t>
            </a:r>
            <a:r>
              <a:rPr lang="en-US" sz="3600" dirty="0" err="1" smtClean="0"/>
              <a:t>Mattu</a:t>
            </a:r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smtClean="0"/>
              <a:t>----</a:t>
            </a:r>
            <a:r>
              <a:rPr lang="en-US" sz="5400" b="1" i="1" dirty="0" err="1" smtClean="0"/>
              <a:t>Tarikh</a:t>
            </a:r>
            <a:r>
              <a:rPr lang="en-US" sz="5400" b="1" i="1" dirty="0" smtClean="0"/>
              <a:t> </a:t>
            </a:r>
            <a:r>
              <a:rPr lang="en-US" sz="5400" b="1" i="1" dirty="0" err="1" smtClean="0"/>
              <a:t>Hasan</a:t>
            </a:r>
            <a:endParaRPr lang="en-US" sz="5400" b="1" i="1" dirty="0" smtClean="0"/>
          </a:p>
          <a:p>
            <a:endParaRPr lang="en-US" sz="3600" b="1" i="1" dirty="0" smtClean="0"/>
          </a:p>
          <a:p>
            <a:r>
              <a:rPr lang="en-US" sz="3600" dirty="0" smtClean="0"/>
              <a:t>----</a:t>
            </a:r>
            <a:r>
              <a:rPr lang="en-US" sz="5400" b="1" i="1" dirty="0" err="1" smtClean="0"/>
              <a:t>Tarikh</a:t>
            </a:r>
            <a:r>
              <a:rPr lang="en-US" sz="5400" b="1" i="1" dirty="0" smtClean="0"/>
              <a:t>-I </a:t>
            </a:r>
            <a:r>
              <a:rPr lang="en-US" sz="5400" b="1" i="1" dirty="0" err="1" smtClean="0"/>
              <a:t>Kabir</a:t>
            </a:r>
            <a:r>
              <a:rPr lang="en-US" sz="5400" b="1" i="1" dirty="0" smtClean="0"/>
              <a:t>  by </a:t>
            </a:r>
            <a:r>
              <a:rPr lang="en-US" sz="5400" b="1" dirty="0" err="1" smtClean="0"/>
              <a:t>Muhi-ud</a:t>
            </a:r>
            <a:r>
              <a:rPr lang="en-US" sz="5400" b="1" dirty="0" smtClean="0"/>
              <a:t> Din </a:t>
            </a:r>
            <a:r>
              <a:rPr lang="en-US" sz="5400" b="1" dirty="0" err="1" smtClean="0"/>
              <a:t>Miskin</a:t>
            </a:r>
            <a:endParaRPr lang="en-US" sz="3600" b="1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1293-E046-4C8D-ABD3-C6F6BC973F5F}" type="datetime1">
              <a:rPr lang="en-US" smtClean="0"/>
              <a:pPr/>
              <a:t>12/19/2016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FF19A-4768-4065-9B00-B4290BD9D05F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81328"/>
            <a:ext cx="8763000" cy="4538472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4000" b="1" dirty="0" smtClean="0"/>
              <a:t>A----EXTINCT</a:t>
            </a:r>
          </a:p>
          <a:p>
            <a:r>
              <a:rPr lang="en-US" sz="4000" b="1" dirty="0" smtClean="0"/>
              <a:t>B----EXTANT</a:t>
            </a:r>
            <a:endParaRPr lang="en-US" sz="5400" b="1" dirty="0" smtClean="0"/>
          </a:p>
          <a:p>
            <a:r>
              <a:rPr lang="en-US" sz="3600" b="1" dirty="0" smtClean="0"/>
              <a:t>C----</a:t>
            </a:r>
            <a:r>
              <a:rPr lang="en-US" sz="3200" b="1" dirty="0" smtClean="0"/>
              <a:t>ARCHAEOLOGICAL   EVIDENCES</a:t>
            </a:r>
            <a:endParaRPr lang="en-US" sz="8000" b="1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8DBB6-919F-411F-B89B-5946B492929A}" type="datetime1">
              <a:rPr lang="en-US" smtClean="0"/>
              <a:pPr/>
              <a:t>12/19/2016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F1FF19A-4768-4065-9B00-B4290BD9D05F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1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MAJOR CLASSIFICATION</a:t>
            </a:r>
            <a:endParaRPr lang="en-US" sz="5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4483291"/>
          </a:xfrm>
          <a:solidFill>
            <a:schemeClr val="accent5">
              <a:lumMod val="40000"/>
              <a:lumOff val="6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----</a:t>
            </a:r>
            <a:r>
              <a:rPr lang="en-US" sz="2800" b="1" dirty="0" smtClean="0"/>
              <a:t>SONGS OF LALLA ‘ARIFA COLLECTED AND TR. BY Barnett and </a:t>
            </a:r>
            <a:r>
              <a:rPr lang="en-US" sz="2800" b="1" dirty="0" err="1" smtClean="0"/>
              <a:t>Grierson</a:t>
            </a:r>
            <a:endParaRPr lang="en-US" sz="2800" b="1" dirty="0" smtClean="0"/>
          </a:p>
          <a:p>
            <a:r>
              <a:rPr lang="en-US" sz="2800" b="1" dirty="0" smtClean="0"/>
              <a:t>-----Different  compilations of the mystical verses of </a:t>
            </a:r>
            <a:r>
              <a:rPr lang="en-US" sz="2800" b="1" dirty="0" err="1" smtClean="0"/>
              <a:t>Shaykh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Nur</a:t>
            </a:r>
            <a:r>
              <a:rPr lang="en-US" sz="2800" b="1" dirty="0" smtClean="0"/>
              <a:t>-</a:t>
            </a:r>
            <a:r>
              <a:rPr lang="en-US" sz="2800" b="1" dirty="0" err="1" smtClean="0"/>
              <a:t>ud</a:t>
            </a:r>
            <a:r>
              <a:rPr lang="en-US" sz="2800" b="1" dirty="0" smtClean="0"/>
              <a:t>-Din</a:t>
            </a:r>
          </a:p>
          <a:p>
            <a:r>
              <a:rPr lang="en-US" sz="2800" b="1" dirty="0" smtClean="0"/>
              <a:t>----Lyrics of HABBA KHATUN BY </a:t>
            </a:r>
            <a:r>
              <a:rPr lang="en-US" sz="2800" b="1" dirty="0" err="1" smtClean="0"/>
              <a:t>J.L.Kaul</a:t>
            </a:r>
            <a:endParaRPr lang="en-US" sz="2800" b="1" dirty="0" smtClean="0"/>
          </a:p>
          <a:p>
            <a:r>
              <a:rPr lang="en-US" sz="2800" b="1" dirty="0" smtClean="0"/>
              <a:t>----Folk Lore and Traditions of Valley compiled by Lawrence, Knowles and </a:t>
            </a:r>
            <a:r>
              <a:rPr lang="en-US" sz="2800" b="1" dirty="0" err="1" smtClean="0"/>
              <a:t>Grierson</a:t>
            </a:r>
            <a:r>
              <a:rPr lang="en-US" sz="2800" b="1" dirty="0" smtClean="0"/>
              <a:t> </a:t>
            </a:r>
          </a:p>
          <a:p>
            <a:r>
              <a:rPr lang="en-US" sz="2800" b="1" dirty="0" smtClean="0"/>
              <a:t>----Also by Prof. </a:t>
            </a:r>
            <a:r>
              <a:rPr lang="en-US" sz="2800" b="1" dirty="0" err="1" smtClean="0"/>
              <a:t>Farooq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Fayaz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B62D0-B852-4D5A-A660-230287C2694B}" type="datetime1">
              <a:rPr lang="en-US" smtClean="0"/>
              <a:pPr/>
              <a:t>12/19/2016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FF19A-4768-4065-9B00-B4290BD9D05F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5.KASHMIRI LITERATURE AND FOLKLORE</a:t>
            </a:r>
            <a:endParaRPr lang="en-US" sz="4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4559491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----</a:t>
            </a:r>
            <a:r>
              <a:rPr lang="en-US" b="1" dirty="0" smtClean="0"/>
              <a:t>NO EUROPEAN </a:t>
            </a:r>
            <a:r>
              <a:rPr lang="en-US" dirty="0" smtClean="0"/>
              <a:t>VISITED DURING THE ENTIRE SULTANATE PERIOD</a:t>
            </a:r>
          </a:p>
          <a:p>
            <a:r>
              <a:rPr lang="en-US" dirty="0" smtClean="0"/>
              <a:t>----</a:t>
            </a:r>
            <a:r>
              <a:rPr lang="en-US" b="1" dirty="0" smtClean="0"/>
              <a:t>BENEDICT DE GOES &amp; JEROME XAVIER </a:t>
            </a:r>
            <a:r>
              <a:rPr lang="en-US" dirty="0" smtClean="0"/>
              <a:t>VISITED WITH EMPEROR AKBAR (1597)</a:t>
            </a:r>
          </a:p>
          <a:p>
            <a:r>
              <a:rPr lang="en-US" dirty="0" smtClean="0"/>
              <a:t>----</a:t>
            </a:r>
            <a:r>
              <a:rPr lang="en-US" b="1" dirty="0" smtClean="0"/>
              <a:t>FRANCISCO PELSAERT</a:t>
            </a:r>
          </a:p>
          <a:p>
            <a:r>
              <a:rPr lang="en-US" dirty="0" smtClean="0"/>
              <a:t>---- </a:t>
            </a:r>
            <a:r>
              <a:rPr lang="en-US" b="1" dirty="0" smtClean="0"/>
              <a:t>BERNIER</a:t>
            </a:r>
            <a:r>
              <a:rPr lang="en-US" dirty="0" smtClean="0"/>
              <a:t> (WITH EMPEROR AURANGZEB)</a:t>
            </a:r>
          </a:p>
          <a:p>
            <a:r>
              <a:rPr lang="en-US" dirty="0" smtClean="0"/>
              <a:t>----</a:t>
            </a:r>
            <a:r>
              <a:rPr lang="en-US" b="1" dirty="0" smtClean="0"/>
              <a:t>DESIDERI &amp; FRYRE</a:t>
            </a:r>
            <a:endParaRPr lang="en-US" b="1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AD771-DFDA-4001-805E-070B40EAFE15}" type="datetime1">
              <a:rPr lang="en-US" smtClean="0"/>
              <a:pPr/>
              <a:t>12/19/2016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FF19A-4768-4065-9B00-B4290BD9D05F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6. EUROPEAN ACCOUNTS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007291"/>
          </a:xfrm>
          <a:solidFill>
            <a:schemeClr val="accent1"/>
          </a:solidFill>
        </p:spPr>
        <p:txBody>
          <a:bodyPr>
            <a:noAutofit/>
          </a:bodyPr>
          <a:lstStyle/>
          <a:p>
            <a:endParaRPr lang="en-US" sz="13800" dirty="0" smtClean="0"/>
          </a:p>
          <a:p>
            <a:r>
              <a:rPr lang="en-US" sz="13800" dirty="0" smtClean="0"/>
              <a:t>THANX</a:t>
            </a:r>
            <a:endParaRPr lang="en-US" sz="138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D848-5A38-438E-B0E1-6DA9FDE96FEF}" type="datetime1">
              <a:rPr lang="en-US" smtClean="0"/>
              <a:pPr/>
              <a:t>12/19/2016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FF19A-4768-4065-9B00-B4290BD9D05F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2800" b="1" dirty="0" smtClean="0"/>
              <a:t>----REIGN OF Z.A. (1420-70)</a:t>
            </a:r>
          </a:p>
          <a:p>
            <a:r>
              <a:rPr lang="en-US" sz="2800" b="1" dirty="0" smtClean="0"/>
              <a:t>----CHRONICLES IN SANSKRIT, PERSIAN AND KASHMIRI</a:t>
            </a:r>
          </a:p>
          <a:p>
            <a:r>
              <a:rPr lang="en-US" sz="2800" b="1" dirty="0" smtClean="0"/>
              <a:t>(I) </a:t>
            </a:r>
            <a:r>
              <a:rPr lang="en-US" sz="4000" b="1" i="1" dirty="0" smtClean="0"/>
              <a:t>JAINA CARITA </a:t>
            </a:r>
            <a:r>
              <a:rPr lang="en-US" sz="2800" b="1" dirty="0" smtClean="0"/>
              <a:t>----NOTTHOSOMA PANDIT (ON LIFE AND ACHIEVEMENTS OF Z.A.)</a:t>
            </a:r>
          </a:p>
          <a:p>
            <a:r>
              <a:rPr lang="en-US" sz="2800" b="1" dirty="0" smtClean="0"/>
              <a:t>(2)  MULLA AHMAD &amp; MULLA NADIRI ‘S ACCOUNT</a:t>
            </a:r>
          </a:p>
          <a:p>
            <a:r>
              <a:rPr lang="en-US" sz="2800" b="1" dirty="0"/>
              <a:t> </a:t>
            </a:r>
            <a:r>
              <a:rPr lang="en-US" sz="2800" b="1" dirty="0" smtClean="0"/>
              <a:t>(3) TARIKH-I QADI HAMID &amp; MUNTAKHABUT TAWARIKH BY HASAN BEIG</a:t>
            </a:r>
            <a:endParaRPr lang="en-US" sz="2800" b="1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6F456-FE3E-4379-8E7B-DE1A70BB4868}" type="datetime1">
              <a:rPr lang="en-US" smtClean="0"/>
              <a:pPr/>
              <a:t>12/19/2016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F1FF19A-4768-4065-9B00-B4290BD9D05F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1"/>
          </a:solidFill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A----EXTINCT SOURCES</a:t>
            </a:r>
            <a:endParaRPr lang="en-US" sz="4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81329"/>
            <a:ext cx="9144000" cy="415747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----</a:t>
            </a:r>
            <a:r>
              <a:rPr lang="en-US" sz="2800" b="1" dirty="0" smtClean="0"/>
              <a:t>VERY SCANTY</a:t>
            </a:r>
          </a:p>
          <a:p>
            <a:r>
              <a:rPr lang="en-US" sz="2800" b="1" dirty="0" smtClean="0"/>
              <a:t>----COINS  (NAMES AND TITLES OF SULTANS)</a:t>
            </a:r>
          </a:p>
          <a:p>
            <a:r>
              <a:rPr lang="en-US" sz="2800" b="1" dirty="0" smtClean="0"/>
              <a:t>----PALACES, MASAJID, KHANQAHS</a:t>
            </a:r>
          </a:p>
          <a:p>
            <a:r>
              <a:rPr lang="en-US" sz="2800" b="1" dirty="0" smtClean="0"/>
              <a:t>----TOMB OF MADIN SAHIB AND MAZAR-I SALAATIN</a:t>
            </a:r>
          </a:p>
          <a:p>
            <a:r>
              <a:rPr lang="en-US" sz="2800" b="1" dirty="0" smtClean="0"/>
              <a:t>-----JAMIA MASJID, KHANQAH-I MU’ALLA</a:t>
            </a:r>
          </a:p>
          <a:p>
            <a:r>
              <a:rPr lang="en-US" sz="2800" b="1" dirty="0" smtClean="0"/>
              <a:t>----FEW INSCRIPTIONS</a:t>
            </a:r>
            <a:endParaRPr lang="en-US" sz="2800" b="1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99AC7-11FA-4A25-82E6-D13F972805B9}" type="datetime1">
              <a:rPr lang="en-US" smtClean="0"/>
              <a:pPr/>
              <a:t>12/19/2016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F1FF19A-4768-4065-9B00-B4290BD9D05F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B----ARCHAEOLOGICAL EVIDENCES</a:t>
            </a:r>
            <a:endParaRPr lang="en-US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3434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endParaRPr lang="en-US" sz="3200" b="1" dirty="0" smtClean="0"/>
          </a:p>
          <a:p>
            <a:r>
              <a:rPr lang="en-US" sz="3200" b="1" dirty="0" smtClean="0"/>
              <a:t>CAN BE CLASSIFIED INTO THE FOLLOWING:-</a:t>
            </a:r>
          </a:p>
          <a:p>
            <a:r>
              <a:rPr lang="en-US" sz="3200" b="1" dirty="0" smtClean="0"/>
              <a:t>(I) WEST ASIAN SOURCES</a:t>
            </a:r>
          </a:p>
          <a:p>
            <a:r>
              <a:rPr lang="en-US" sz="3200" b="1" dirty="0" smtClean="0"/>
              <a:t>(II) CONTEMPORARY SANSKRIT SOURCES</a:t>
            </a:r>
          </a:p>
          <a:p>
            <a:r>
              <a:rPr lang="en-US" sz="3200" b="1" dirty="0" smtClean="0"/>
              <a:t>(III) PERSIAN SOURCES</a:t>
            </a:r>
          </a:p>
          <a:p>
            <a:r>
              <a:rPr lang="en-US" sz="3200" b="1" dirty="0" smtClean="0"/>
              <a:t>(IV) KASHMIRI LITERATURE AND FOLKLORE</a:t>
            </a:r>
          </a:p>
          <a:p>
            <a:r>
              <a:rPr lang="en-US" sz="3200" b="1" dirty="0" smtClean="0"/>
              <a:t>(VI) EUROPEAN ACCOUNTS</a:t>
            </a:r>
            <a:endParaRPr lang="en-US" sz="3200" b="1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FB826-BBCD-4938-8FB3-4BB142BA3FDE}" type="datetime1">
              <a:rPr lang="en-US" smtClean="0"/>
              <a:pPr/>
              <a:t>12/19/2016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F1FF19A-4768-4065-9B00-B4290BD9D05F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85929"/>
            <a:ext cx="9144000" cy="1417638"/>
          </a:xfrm>
          <a:solidFill>
            <a:schemeClr val="accent1"/>
          </a:solidFill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C---EXTANT SOURCES</a:t>
            </a:r>
            <a:endParaRPr lang="en-US" sz="5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953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endParaRPr lang="en-US" sz="2000" b="1" dirty="0" smtClean="0"/>
          </a:p>
          <a:p>
            <a:r>
              <a:rPr lang="en-US" sz="2000" b="1" dirty="0" smtClean="0"/>
              <a:t>1…..MAS’UDI</a:t>
            </a:r>
            <a:r>
              <a:rPr lang="en-US" sz="2000" b="1" i="1" dirty="0" smtClean="0"/>
              <a:t>,   </a:t>
            </a:r>
            <a:r>
              <a:rPr lang="en-US" sz="2400" b="1" i="1" dirty="0" smtClean="0"/>
              <a:t>MURUJ AL-DHAHAB</a:t>
            </a:r>
            <a:endParaRPr lang="en-US" sz="2000" b="1" i="1" dirty="0" smtClean="0"/>
          </a:p>
          <a:p>
            <a:r>
              <a:rPr lang="en-US" sz="2000" b="1" dirty="0"/>
              <a:t> </a:t>
            </a:r>
            <a:r>
              <a:rPr lang="en-US" sz="2000" b="1" dirty="0" smtClean="0"/>
              <a:t>2….BALAZURI</a:t>
            </a:r>
            <a:r>
              <a:rPr lang="en-US" sz="2000" b="1" i="1" dirty="0" smtClean="0"/>
              <a:t>,   </a:t>
            </a:r>
            <a:r>
              <a:rPr lang="en-US" sz="2400" b="1" i="1" dirty="0" smtClean="0"/>
              <a:t>FUTUH AL-BULDAN</a:t>
            </a:r>
            <a:endParaRPr lang="en-US" sz="2000" b="1" i="1" dirty="0" smtClean="0"/>
          </a:p>
          <a:p>
            <a:r>
              <a:rPr lang="en-US" sz="2000" b="1" dirty="0"/>
              <a:t> </a:t>
            </a:r>
            <a:r>
              <a:rPr lang="en-US" sz="2000" b="1" dirty="0" smtClean="0"/>
              <a:t>3….MUQADDASI,   </a:t>
            </a:r>
            <a:r>
              <a:rPr lang="en-US" sz="2400" b="1" i="1" dirty="0" smtClean="0"/>
              <a:t>KITAB  AHSAN AL-TAQASIM </a:t>
            </a:r>
            <a:r>
              <a:rPr lang="en-US" sz="2800" b="1" i="1" dirty="0" smtClean="0"/>
              <a:t>FI </a:t>
            </a:r>
            <a:r>
              <a:rPr lang="en-US" sz="2400" b="1" i="1" dirty="0" smtClean="0"/>
              <a:t>MA’RIFAT AL- AQALIM</a:t>
            </a:r>
            <a:endParaRPr lang="en-US" sz="2000" b="1" i="1" dirty="0" smtClean="0"/>
          </a:p>
          <a:p>
            <a:r>
              <a:rPr lang="en-US" sz="2000" b="1" dirty="0"/>
              <a:t> </a:t>
            </a:r>
            <a:r>
              <a:rPr lang="en-US" sz="2000" b="1" dirty="0" smtClean="0"/>
              <a:t>4….IDRISI</a:t>
            </a:r>
            <a:r>
              <a:rPr lang="en-US" sz="2400" b="1" dirty="0" smtClean="0"/>
              <a:t>,   </a:t>
            </a:r>
            <a:r>
              <a:rPr lang="en-US" sz="2400" b="1" i="1" dirty="0" smtClean="0"/>
              <a:t>NUZHAT AL-MUSHTAQ FI KHITRAT AL-AFAQ</a:t>
            </a:r>
            <a:endParaRPr lang="en-US" sz="2000" b="1" i="1" dirty="0" smtClean="0"/>
          </a:p>
          <a:p>
            <a:r>
              <a:rPr lang="en-US" sz="2000" b="1" dirty="0"/>
              <a:t> </a:t>
            </a:r>
            <a:r>
              <a:rPr lang="en-US" sz="2000" b="1" dirty="0" smtClean="0"/>
              <a:t>5….ABU HAMID KUFI,     </a:t>
            </a:r>
            <a:r>
              <a:rPr lang="en-US" sz="2400" b="1" i="1" dirty="0" smtClean="0"/>
              <a:t>CHACH NAMA</a:t>
            </a:r>
            <a:endParaRPr lang="en-US" sz="2000" b="1" i="1" dirty="0" smtClean="0"/>
          </a:p>
          <a:p>
            <a:r>
              <a:rPr lang="en-US" sz="2000" b="1" dirty="0"/>
              <a:t> </a:t>
            </a:r>
            <a:r>
              <a:rPr lang="en-US" sz="2000" b="1" dirty="0" smtClean="0"/>
              <a:t>6….SHAHARYAR BIN BUZURUG,  </a:t>
            </a:r>
            <a:r>
              <a:rPr lang="en-US" sz="2400" b="1" dirty="0" smtClean="0"/>
              <a:t>‘</a:t>
            </a:r>
            <a:r>
              <a:rPr lang="en-US" sz="2400" b="1" i="1" dirty="0" smtClean="0"/>
              <a:t>AJAIB AL-HIND</a:t>
            </a:r>
            <a:endParaRPr lang="en-US" sz="2000" b="1" i="1" dirty="0" smtClean="0"/>
          </a:p>
          <a:p>
            <a:r>
              <a:rPr lang="en-US" sz="2000" b="1" dirty="0" smtClean="0"/>
              <a:t>7….DIMASHQI</a:t>
            </a:r>
            <a:r>
              <a:rPr lang="en-US" sz="2800" b="1" dirty="0" smtClean="0"/>
              <a:t>,   </a:t>
            </a:r>
            <a:r>
              <a:rPr lang="en-US" sz="3200" b="1" i="1" dirty="0" smtClean="0"/>
              <a:t>NUKHBAT AL-DAHR FI ‘AJAIB AL-BAR </a:t>
            </a:r>
            <a:r>
              <a:rPr lang="en-US" sz="2800" b="1" i="1" dirty="0" smtClean="0"/>
              <a:t>WA AL-BAHAR</a:t>
            </a:r>
            <a:endParaRPr lang="en-US" sz="2000" b="1" i="1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8BC23-A730-4107-A7A2-FFCDA55354DB}" type="datetime1">
              <a:rPr lang="en-US" smtClean="0"/>
              <a:pPr/>
              <a:t>12/19/2016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F1FF19A-4768-4065-9B00-B4290BD9D05F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(I) WEST ASIAN SOURCES</a:t>
            </a:r>
            <a:endParaRPr lang="en-US" sz="5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788091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r>
              <a:rPr lang="en-US" b="1" dirty="0" smtClean="0"/>
              <a:t>(I)  </a:t>
            </a:r>
            <a:r>
              <a:rPr lang="en-US" sz="3900" b="1" i="1" dirty="0" smtClean="0"/>
              <a:t>RAJATARANGNI </a:t>
            </a:r>
            <a:r>
              <a:rPr lang="en-US" b="1" i="1" dirty="0" smtClean="0"/>
              <a:t>  </a:t>
            </a:r>
            <a:r>
              <a:rPr lang="en-US" b="1" dirty="0" smtClean="0"/>
              <a:t>BY KALHANA                            	( EARLIEST TIMES UPTO 1149-50)</a:t>
            </a:r>
          </a:p>
          <a:p>
            <a:r>
              <a:rPr lang="en-US" b="1" dirty="0" smtClean="0"/>
              <a:t>( 2) </a:t>
            </a:r>
            <a:r>
              <a:rPr lang="en-US" sz="3500" b="1" i="1" dirty="0" smtClean="0"/>
              <a:t>RAJATARANGNI</a:t>
            </a:r>
            <a:r>
              <a:rPr lang="en-US" b="1" i="1" dirty="0" smtClean="0"/>
              <a:t>  </a:t>
            </a:r>
            <a:r>
              <a:rPr lang="en-US" b="1" dirty="0" smtClean="0"/>
              <a:t> BY JONARAJA (1389-1459)</a:t>
            </a:r>
          </a:p>
          <a:p>
            <a:r>
              <a:rPr lang="en-US" b="1" dirty="0" smtClean="0"/>
              <a:t>( 3) </a:t>
            </a:r>
            <a:r>
              <a:rPr lang="en-US" sz="3900" b="1" i="1" dirty="0" smtClean="0"/>
              <a:t>JAINA  R.T    </a:t>
            </a:r>
            <a:r>
              <a:rPr lang="en-US" b="1" dirty="0" smtClean="0"/>
              <a:t>BY SRIVARA (1459-86)</a:t>
            </a:r>
          </a:p>
          <a:p>
            <a:r>
              <a:rPr lang="en-US" b="1" dirty="0" smtClean="0"/>
              <a:t>(4</a:t>
            </a:r>
            <a:r>
              <a:rPr lang="en-US" b="1" i="1" dirty="0" smtClean="0"/>
              <a:t>) </a:t>
            </a:r>
            <a:r>
              <a:rPr lang="en-US" sz="3900" b="1" i="1" dirty="0" smtClean="0"/>
              <a:t>RAJAVALIPATAKA</a:t>
            </a:r>
            <a:r>
              <a:rPr lang="en-US" b="1" i="1" dirty="0" smtClean="0"/>
              <a:t>   </a:t>
            </a:r>
            <a:r>
              <a:rPr lang="en-US" b="1" dirty="0" smtClean="0"/>
              <a:t>BY PRAJYA BHATTA             				(1486-1512)</a:t>
            </a:r>
          </a:p>
          <a:p>
            <a:r>
              <a:rPr lang="en-US" b="1" dirty="0" smtClean="0"/>
              <a:t> (5</a:t>
            </a:r>
            <a:r>
              <a:rPr lang="en-US" sz="4800" b="1" dirty="0" smtClean="0"/>
              <a:t>) </a:t>
            </a:r>
            <a:r>
              <a:rPr lang="en-US" sz="4800" b="1" i="1" dirty="0" smtClean="0"/>
              <a:t>R.T    </a:t>
            </a:r>
            <a:r>
              <a:rPr lang="en-US" b="1" dirty="0" smtClean="0"/>
              <a:t>BY SUKA PANDITA (1517-96)</a:t>
            </a:r>
          </a:p>
          <a:p>
            <a:r>
              <a:rPr lang="en-US" b="1" dirty="0" smtClean="0"/>
              <a:t> (6) </a:t>
            </a:r>
            <a:r>
              <a:rPr lang="en-US" sz="3900" b="1" i="1" dirty="0" smtClean="0"/>
              <a:t>LOKAPRAKASA </a:t>
            </a:r>
            <a:r>
              <a:rPr lang="en-US" b="1" i="1" dirty="0" smtClean="0"/>
              <a:t> </a:t>
            </a:r>
            <a:r>
              <a:rPr lang="en-US" b="1" dirty="0" smtClean="0"/>
              <a:t> BY KSEMENDRA (D.1066)</a:t>
            </a:r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2704E-F461-47AC-B5E7-C383508E351B}" type="datetime1">
              <a:rPr lang="en-US" smtClean="0"/>
              <a:pPr/>
              <a:t>12/19/2016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F1FF19A-4768-4065-9B00-B4290BD9D05F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(II) CONTEMPORARY SANSKRIT SOURCES</a:t>
            </a:r>
            <a:endParaRPr lang="en-US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  <a:solidFill>
            <a:schemeClr val="accent4">
              <a:lumMod val="40000"/>
              <a:lumOff val="6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>
            <a:normAutofit fontScale="70000" lnSpcReduction="20000"/>
          </a:bodyPr>
          <a:lstStyle/>
          <a:p>
            <a:endParaRPr lang="en-US" sz="3900" b="1" dirty="0" smtClean="0"/>
          </a:p>
          <a:p>
            <a:r>
              <a:rPr lang="en-US" sz="5100" b="1" dirty="0" smtClean="0"/>
              <a:t>(A) CONTEMPORARY PERSIAN WORKS</a:t>
            </a:r>
          </a:p>
          <a:p>
            <a:r>
              <a:rPr lang="en-US" sz="5100" b="1" dirty="0" smtClean="0"/>
              <a:t>(B) LATER PERSIAN WORKS</a:t>
            </a:r>
          </a:p>
          <a:p>
            <a:endParaRPr lang="en-US" dirty="0" smtClean="0"/>
          </a:p>
          <a:p>
            <a:r>
              <a:rPr lang="en-US" sz="4200" b="1" dirty="0" smtClean="0"/>
              <a:t>THE CONTEMPORARY PERSIAN WORKS CAN BE FURTHER DIVIDED INTO</a:t>
            </a:r>
            <a:r>
              <a:rPr lang="en-US" sz="4200" dirty="0" smtClean="0"/>
              <a:t>:</a:t>
            </a:r>
          </a:p>
          <a:p>
            <a:endParaRPr lang="en-US" dirty="0" smtClean="0"/>
          </a:p>
          <a:p>
            <a:r>
              <a:rPr lang="en-US" sz="4000" b="1" dirty="0" smtClean="0"/>
              <a:t>1. KASHMIR CHRONICLES</a:t>
            </a:r>
          </a:p>
          <a:p>
            <a:r>
              <a:rPr lang="en-US" sz="4000" b="1" dirty="0" smtClean="0"/>
              <a:t>2. GENERAL HISTORIES OF INDIA</a:t>
            </a:r>
          </a:p>
          <a:p>
            <a:r>
              <a:rPr lang="en-US" sz="4000" b="1" dirty="0" smtClean="0"/>
              <a:t>3. MUGHAL HISTORIES </a:t>
            </a:r>
            <a:endParaRPr lang="en-US" sz="4000" b="1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B89ED-B460-4608-A2D0-065E4E1798CD}" type="datetime1">
              <a:rPr lang="en-US" smtClean="0"/>
              <a:pPr/>
              <a:t>12/19/2016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F1FF19A-4768-4065-9B00-B4290BD9D05F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1417638"/>
          </a:xfrm>
          <a:solidFill>
            <a:schemeClr val="accent1"/>
          </a:solidFill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(III) PERSIAN SOURCES</a:t>
            </a:r>
            <a:r>
              <a:rPr lang="en-US" sz="3200" dirty="0" smtClean="0">
                <a:solidFill>
                  <a:schemeClr val="tx1"/>
                </a:solidFill>
              </a:rPr>
              <a:t>)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5562601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sz="3900" b="1" dirty="0" smtClean="0"/>
              <a:t>4. CENTRAL ASIAN HISTORIES</a:t>
            </a:r>
          </a:p>
          <a:p>
            <a:r>
              <a:rPr lang="en-US" sz="3900" b="1" dirty="0" smtClean="0"/>
              <a:t>5. HISTORIES OF DELHI SULTANATE</a:t>
            </a:r>
          </a:p>
          <a:p>
            <a:endParaRPr lang="en-US" dirty="0" smtClean="0"/>
          </a:p>
          <a:p>
            <a:r>
              <a:rPr lang="en-US" sz="4000" b="1" dirty="0" smtClean="0"/>
              <a:t>1. KASHMIR CHRONICLES:-</a:t>
            </a:r>
          </a:p>
          <a:p>
            <a:r>
              <a:rPr lang="en-US" b="1" dirty="0" smtClean="0"/>
              <a:t>----</a:t>
            </a:r>
            <a:r>
              <a:rPr lang="en-US" sz="4400" b="1" i="1" dirty="0" smtClean="0"/>
              <a:t>T.K.    </a:t>
            </a:r>
            <a:r>
              <a:rPr lang="en-US" b="1" dirty="0" smtClean="0"/>
              <a:t>BY SAYYID ‘ALI </a:t>
            </a:r>
            <a:r>
              <a:rPr lang="en-US" b="1" dirty="0" smtClean="0"/>
              <a:t>- ( up to 1579)</a:t>
            </a:r>
            <a:endParaRPr lang="en-US" b="1" dirty="0" smtClean="0"/>
          </a:p>
          <a:p>
            <a:r>
              <a:rPr lang="en-US" b="1" dirty="0" smtClean="0"/>
              <a:t>----</a:t>
            </a:r>
            <a:r>
              <a:rPr lang="en-US" sz="4800" b="1" i="1" dirty="0" smtClean="0"/>
              <a:t>T.K .</a:t>
            </a:r>
            <a:r>
              <a:rPr lang="en-US" sz="4800" b="1" dirty="0" smtClean="0"/>
              <a:t>   </a:t>
            </a:r>
            <a:r>
              <a:rPr lang="en-US" b="1" dirty="0" smtClean="0"/>
              <a:t>BY ANONYMOUS </a:t>
            </a:r>
            <a:r>
              <a:rPr lang="en-US" b="1" dirty="0" smtClean="0"/>
              <a:t>AUTHOR(1590)</a:t>
            </a:r>
            <a:endParaRPr lang="en-US" b="1" dirty="0" smtClean="0"/>
          </a:p>
          <a:p>
            <a:r>
              <a:rPr lang="en-US" sz="4300" b="1" dirty="0" smtClean="0"/>
              <a:t>----</a:t>
            </a:r>
            <a:r>
              <a:rPr lang="en-US" sz="4300" b="1" i="1" dirty="0" smtClean="0"/>
              <a:t>BAHARISTAN-I SHAH-I    </a:t>
            </a:r>
            <a:r>
              <a:rPr lang="en-US" b="1" dirty="0" smtClean="0"/>
              <a:t>BY </a:t>
            </a:r>
            <a:r>
              <a:rPr lang="en-US" b="1" dirty="0" smtClean="0"/>
              <a:t>TAHIR   (Rinchin-1640)</a:t>
            </a:r>
            <a:endParaRPr lang="en-US" b="1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78B39-AF79-4160-B72C-ED457782A267}" type="datetime1">
              <a:rPr lang="en-US" smtClean="0"/>
              <a:pPr/>
              <a:t>12/19/2016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F1FF19A-4768-4065-9B00-B4290BD9D05F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327</TotalTime>
  <Words>886</Words>
  <Application>Microsoft Office PowerPoint</Application>
  <PresentationFormat>On-screen Show (4:3)</PresentationFormat>
  <Paragraphs>173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Concourse</vt:lpstr>
      <vt:lpstr>Medieval Kashmir  (1339-1586): A Synoptic View of Sources  </vt:lpstr>
      <vt:lpstr>MAJOR CLASSIFICATION</vt:lpstr>
      <vt:lpstr>A----EXTINCT SOURCES</vt:lpstr>
      <vt:lpstr>B----ARCHAEOLOGICAL EVIDENCES</vt:lpstr>
      <vt:lpstr>C---EXTANT SOURCES</vt:lpstr>
      <vt:lpstr>(I) WEST ASIAN SOURCES</vt:lpstr>
      <vt:lpstr>(II) CONTEMPORARY SANSKRIT SOURCES</vt:lpstr>
      <vt:lpstr>(III) PERSIAN SOURCES)</vt:lpstr>
      <vt:lpstr>Slide 9</vt:lpstr>
      <vt:lpstr>Slide 10</vt:lpstr>
      <vt:lpstr>Slide 11</vt:lpstr>
      <vt:lpstr>(3) MUGHAL HISTORIES OF INDIA</vt:lpstr>
      <vt:lpstr>(4) CENTRAL ASIAN HISTORIES</vt:lpstr>
      <vt:lpstr>(5) HISTORIES OF DELHI SULTANATE</vt:lpstr>
      <vt:lpstr>(B) LATER PERSIAN WORKS</vt:lpstr>
      <vt:lpstr>4. BIOGRAPHIES OF THE SAINTS</vt:lpstr>
      <vt:lpstr>Slide 17</vt:lpstr>
      <vt:lpstr>Slide 18</vt:lpstr>
      <vt:lpstr>Slide 19</vt:lpstr>
      <vt:lpstr>5.KASHMIRI LITERATURE AND FOLKLORE</vt:lpstr>
      <vt:lpstr>6. EUROPEAN ACCOUNTS</vt:lpstr>
      <vt:lpstr>Slide 22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Sources of Kashmir History A Synoptic View</dc:title>
  <dc:creator>Warden Sir</dc:creator>
  <cp:lastModifiedBy>lenovo</cp:lastModifiedBy>
  <cp:revision>68</cp:revision>
  <dcterms:created xsi:type="dcterms:W3CDTF">2012-09-23T15:19:28Z</dcterms:created>
  <dcterms:modified xsi:type="dcterms:W3CDTF">2016-12-19T06:52:40Z</dcterms:modified>
</cp:coreProperties>
</file>